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75" r:id="rId4"/>
    <p:sldId id="277" r:id="rId5"/>
    <p:sldId id="267" r:id="rId6"/>
    <p:sldId id="270" r:id="rId7"/>
    <p:sldId id="268" r:id="rId8"/>
    <p:sldId id="269" r:id="rId9"/>
    <p:sldId id="262" r:id="rId10"/>
    <p:sldId id="264" r:id="rId11"/>
    <p:sldId id="263" r:id="rId12"/>
    <p:sldId id="276" r:id="rId13"/>
    <p:sldId id="272" r:id="rId14"/>
    <p:sldId id="271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331" autoAdjust="0"/>
  </p:normalViewPr>
  <p:slideViewPr>
    <p:cSldViewPr snapToGrid="0" snapToObjects="1">
      <p:cViewPr>
        <p:scale>
          <a:sx n="100" d="100"/>
          <a:sy n="100" d="100"/>
        </p:scale>
        <p:origin x="-296" y="-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50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15F08-1907-BC4B-AF20-D0C0A3DBC7CD}" type="datetimeFigureOut">
              <a:rPr lang="en-US" smtClean="0"/>
              <a:t>3/13/18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FB6EBB-5A83-E740-AD55-027C64057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84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B6C41AA8-EA07-9847-BB47-C3BB2A93CFAB}" type="slidenum">
              <a:rPr lang="en-US" smtClean="0"/>
              <a:pPr>
                <a:defRPr/>
              </a:pPr>
              <a:t>3</a:t>
            </a:fld>
            <a:endParaRPr lang="en-US" smtClean="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B6C41AA8-EA07-9847-BB47-C3BB2A93CFAB}" type="slidenum">
              <a:rPr lang="en-US" smtClean="0"/>
              <a:pPr>
                <a:defRPr/>
              </a:pPr>
              <a:t>4</a:t>
            </a:fld>
            <a:endParaRPr lang="en-US" smtClean="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707E5-C7ED-9D45-85F4-EA35921E782C}" type="datetimeFigureOut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0EC0-FB3A-E547-8514-15159484A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109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707E5-C7ED-9D45-85F4-EA35921E782C}" type="datetimeFigureOut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0EC0-FB3A-E547-8514-15159484A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671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707E5-C7ED-9D45-85F4-EA35921E782C}" type="datetimeFigureOut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0EC0-FB3A-E547-8514-15159484A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22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707E5-C7ED-9D45-85F4-EA35921E782C}" type="datetimeFigureOut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0EC0-FB3A-E547-8514-15159484A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793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707E5-C7ED-9D45-85F4-EA35921E782C}" type="datetimeFigureOut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0EC0-FB3A-E547-8514-15159484A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11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707E5-C7ED-9D45-85F4-EA35921E782C}" type="datetimeFigureOut">
              <a:rPr lang="en-US" smtClean="0"/>
              <a:t>3/13/18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0EC0-FB3A-E547-8514-15159484A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376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707E5-C7ED-9D45-85F4-EA35921E782C}" type="datetimeFigureOut">
              <a:rPr lang="en-US" smtClean="0"/>
              <a:t>3/13/18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0EC0-FB3A-E547-8514-15159484A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705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707E5-C7ED-9D45-85F4-EA35921E782C}" type="datetimeFigureOut">
              <a:rPr lang="en-US" smtClean="0"/>
              <a:t>3/13/18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0EC0-FB3A-E547-8514-15159484A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723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707E5-C7ED-9D45-85F4-EA35921E782C}" type="datetimeFigureOut">
              <a:rPr lang="en-US" smtClean="0"/>
              <a:t>3/13/18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0EC0-FB3A-E547-8514-15159484A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104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707E5-C7ED-9D45-85F4-EA35921E782C}" type="datetimeFigureOut">
              <a:rPr lang="en-US" smtClean="0"/>
              <a:t>3/13/18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0EC0-FB3A-E547-8514-15159484A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70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707E5-C7ED-9D45-85F4-EA35921E782C}" type="datetimeFigureOut">
              <a:rPr lang="en-US" smtClean="0"/>
              <a:t>3/13/18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0EC0-FB3A-E547-8514-15159484A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887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707E5-C7ED-9D45-85F4-EA35921E782C}" type="datetimeFigureOut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10EC0-FB3A-E547-8514-15159484A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71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1585" y="1057713"/>
            <a:ext cx="4553567" cy="5267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i="1" dirty="0" smtClean="0">
                <a:latin typeface="Arial"/>
                <a:cs typeface="Arial"/>
              </a:rPr>
              <a:t>Objectives:</a:t>
            </a:r>
          </a:p>
          <a:p>
            <a:pPr>
              <a:lnSpc>
                <a:spcPct val="110000"/>
              </a:lnSpc>
            </a:pPr>
            <a:endParaRPr lang="en-US" i="1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dirty="0" smtClean="0">
                <a:latin typeface="Arial"/>
                <a:cs typeface="Arial"/>
              </a:rPr>
              <a:t>To understand basic spinal cord anatomy and be able to differentiate among different spinal cord levels</a:t>
            </a:r>
          </a:p>
          <a:p>
            <a:pPr>
              <a:lnSpc>
                <a:spcPct val="110000"/>
              </a:lnSpc>
            </a:pPr>
            <a:endParaRPr lang="en-US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dirty="0" smtClean="0">
                <a:latin typeface="Arial"/>
                <a:cs typeface="Arial"/>
              </a:rPr>
              <a:t>To identify functional areas of the gray and white matter</a:t>
            </a:r>
          </a:p>
          <a:p>
            <a:pPr>
              <a:lnSpc>
                <a:spcPct val="110000"/>
              </a:lnSpc>
            </a:pPr>
            <a:endParaRPr lang="en-US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dirty="0" smtClean="0">
                <a:latin typeface="Arial"/>
                <a:cs typeface="Arial"/>
              </a:rPr>
              <a:t>To identify spinal arteries and the areas they supply</a:t>
            </a:r>
          </a:p>
          <a:p>
            <a:pPr>
              <a:lnSpc>
                <a:spcPct val="110000"/>
              </a:lnSpc>
            </a:pPr>
            <a:endParaRPr lang="en-US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en-US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i="1" dirty="0" smtClean="0">
                <a:latin typeface="Arial"/>
                <a:cs typeface="Arial"/>
              </a:rPr>
              <a:t>Specimens needed:</a:t>
            </a:r>
          </a:p>
          <a:p>
            <a:pPr>
              <a:lnSpc>
                <a:spcPct val="110000"/>
              </a:lnSpc>
            </a:pPr>
            <a:endParaRPr lang="en-US" i="1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dirty="0" smtClean="0">
                <a:latin typeface="Arial"/>
                <a:cs typeface="Arial"/>
              </a:rPr>
              <a:t>Plastinated spinal cord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latin typeface="Arial"/>
                <a:cs typeface="Arial"/>
              </a:rPr>
              <a:t>Spinal cord model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8575" y="25400"/>
            <a:ext cx="25969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9pPr>
          </a:lstStyle>
          <a:p>
            <a:r>
              <a:rPr lang="en-US" sz="3600" dirty="0" smtClean="0">
                <a:latin typeface="Arial" charset="0"/>
              </a:rPr>
              <a:t>Spinal Cord</a:t>
            </a:r>
            <a:endParaRPr lang="en-US" sz="3200" dirty="0">
              <a:latin typeface="Arial" charset="0"/>
            </a:endParaRPr>
          </a:p>
        </p:txBody>
      </p:sp>
      <p:pic>
        <p:nvPicPr>
          <p:cNvPr id="2" name="Picture 1" descr="spinal nerv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452" y="25400"/>
            <a:ext cx="4498848" cy="6324600"/>
          </a:xfrm>
          <a:prstGeom prst="rect">
            <a:avLst/>
          </a:prstGeom>
        </p:spPr>
      </p:pic>
      <p:pic>
        <p:nvPicPr>
          <p:cNvPr id="10" name="Picture 12" descr="BlueLink 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238" y="6400800"/>
            <a:ext cx="3611562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7689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5-06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739900"/>
            <a:ext cx="7967576" cy="37845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6600" y="673100"/>
            <a:ext cx="566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Areas served by the dorsal and ventral spinal arteries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8575" y="25400"/>
            <a:ext cx="25969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9pPr>
          </a:lstStyle>
          <a:p>
            <a:r>
              <a:rPr lang="en-US" sz="3600" dirty="0" smtClean="0">
                <a:latin typeface="Arial" charset="0"/>
              </a:rPr>
              <a:t>Spinal Cord</a:t>
            </a:r>
            <a:endParaRPr lang="en-US" sz="3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340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ervical co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3988876"/>
            <a:ext cx="4699000" cy="2889551"/>
          </a:xfrm>
          <a:prstGeom prst="rect">
            <a:avLst/>
          </a:prstGeom>
        </p:spPr>
      </p:pic>
      <p:pic>
        <p:nvPicPr>
          <p:cNvPr id="5" name="Picture 4" descr="Lumbar Cor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00" y="4069923"/>
            <a:ext cx="5359400" cy="3210057"/>
          </a:xfrm>
          <a:prstGeom prst="rect">
            <a:avLst/>
          </a:prstGeom>
        </p:spPr>
      </p:pic>
      <p:pic>
        <p:nvPicPr>
          <p:cNvPr id="6" name="Picture 5" descr="Thoracic cor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851488"/>
            <a:ext cx="4699000" cy="31135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97000" y="42291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A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92600" y="4229100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B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13600" y="4229100"/>
            <a:ext cx="351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C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2400" y="1181100"/>
            <a:ext cx="710963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/>
                <a:cs typeface="Arial"/>
              </a:rPr>
              <a:t>Which level(s) contain both the fasciculus </a:t>
            </a:r>
            <a:r>
              <a:rPr lang="en-US" dirty="0" err="1" smtClean="0">
                <a:latin typeface="Arial"/>
                <a:cs typeface="Arial"/>
              </a:rPr>
              <a:t>cuneatus</a:t>
            </a:r>
            <a:r>
              <a:rPr lang="en-US" dirty="0" smtClean="0">
                <a:latin typeface="Arial"/>
                <a:cs typeface="Arial"/>
              </a:rPr>
              <a:t> and </a:t>
            </a:r>
            <a:r>
              <a:rPr lang="en-US" dirty="0" err="1" smtClean="0">
                <a:latin typeface="Arial"/>
                <a:cs typeface="Arial"/>
              </a:rPr>
              <a:t>gracilis</a:t>
            </a:r>
            <a:r>
              <a:rPr lang="en-US" dirty="0" smtClean="0">
                <a:latin typeface="Arial"/>
                <a:cs typeface="Arial"/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Arial"/>
              <a:cs typeface="Arial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/>
                <a:cs typeface="Arial"/>
              </a:rPr>
              <a:t>Which level(s) </a:t>
            </a:r>
            <a:r>
              <a:rPr lang="en-US" dirty="0" smtClean="0">
                <a:latin typeface="Arial"/>
                <a:cs typeface="Arial"/>
              </a:rPr>
              <a:t>contain the intermediolateral cell column?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Arial"/>
              <a:cs typeface="Arial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/>
                <a:cs typeface="Arial"/>
              </a:rPr>
              <a:t>Which level(s) </a:t>
            </a:r>
            <a:r>
              <a:rPr lang="en-US" dirty="0" smtClean="0">
                <a:latin typeface="Arial"/>
                <a:cs typeface="Arial"/>
              </a:rPr>
              <a:t>contain the lumbar enlargement?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Arial"/>
              <a:cs typeface="Arial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/>
                <a:cs typeface="Arial"/>
              </a:rPr>
              <a:t>Which level(s) </a:t>
            </a:r>
            <a:r>
              <a:rPr lang="en-US" dirty="0" smtClean="0">
                <a:latin typeface="Arial"/>
                <a:cs typeface="Arial"/>
              </a:rPr>
              <a:t>contain the cervical enlargement?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Arial"/>
              <a:cs typeface="Arial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28575" y="25400"/>
            <a:ext cx="241747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9pPr>
          </a:lstStyle>
          <a:p>
            <a:r>
              <a:rPr lang="en-US" sz="3600" dirty="0" smtClean="0">
                <a:latin typeface="Arial" charset="0"/>
              </a:rPr>
              <a:t>Question 1</a:t>
            </a:r>
            <a:endParaRPr lang="en-US" sz="3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340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ervical co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3988876"/>
            <a:ext cx="4699000" cy="2889551"/>
          </a:xfrm>
          <a:prstGeom prst="rect">
            <a:avLst/>
          </a:prstGeom>
        </p:spPr>
      </p:pic>
      <p:pic>
        <p:nvPicPr>
          <p:cNvPr id="5" name="Picture 4" descr="Lumbar Cor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00" y="4069923"/>
            <a:ext cx="5359400" cy="3210057"/>
          </a:xfrm>
          <a:prstGeom prst="rect">
            <a:avLst/>
          </a:prstGeom>
        </p:spPr>
      </p:pic>
      <p:pic>
        <p:nvPicPr>
          <p:cNvPr id="6" name="Picture 5" descr="Thoracic cor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851488"/>
            <a:ext cx="4699000" cy="31135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97000" y="42291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A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92600" y="4229100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B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13600" y="4229100"/>
            <a:ext cx="351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C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2400" y="800100"/>
            <a:ext cx="693010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/>
                <a:cs typeface="Arial"/>
              </a:rPr>
              <a:t>B and C (the section below represents the upper thoracic cord) 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Arial"/>
              <a:cs typeface="Arial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/>
                <a:cs typeface="Arial"/>
              </a:rPr>
              <a:t>B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Arial"/>
              <a:cs typeface="Arial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/>
                <a:cs typeface="Arial"/>
              </a:rPr>
              <a:t>A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Arial"/>
              <a:cs typeface="Arial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/>
                <a:cs typeface="Arial"/>
              </a:rPr>
              <a:t>C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Arial"/>
              <a:cs typeface="Arial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28575" y="25400"/>
            <a:ext cx="196773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9pPr>
          </a:lstStyle>
          <a:p>
            <a:r>
              <a:rPr lang="en-US" sz="3600" dirty="0" smtClean="0">
                <a:latin typeface="Arial" charset="0"/>
              </a:rPr>
              <a:t>Answers</a:t>
            </a:r>
            <a:endParaRPr lang="en-US" sz="3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645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12799" y="2400275"/>
            <a:ext cx="7607301" cy="4396740"/>
            <a:chOff x="812799" y="2654275"/>
            <a:chExt cx="7607301" cy="4396740"/>
          </a:xfrm>
        </p:grpSpPr>
        <p:pic>
          <p:nvPicPr>
            <p:cNvPr id="21" name="Picture 20" descr="Tracts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799" y="2654275"/>
              <a:ext cx="7607301" cy="439674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 flipH="1">
              <a:off x="1256831" y="4171352"/>
              <a:ext cx="275370" cy="245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 flipH="1">
              <a:off x="3513584" y="3816366"/>
              <a:ext cx="245805" cy="245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B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flipH="1">
              <a:off x="6539012" y="4446387"/>
              <a:ext cx="314788" cy="245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G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 flipH="1">
              <a:off x="2518247" y="5295475"/>
              <a:ext cx="245805" cy="245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E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 flipH="1">
              <a:off x="4696443" y="6162154"/>
              <a:ext cx="354775" cy="245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 flipH="1">
              <a:off x="4173856" y="3765654"/>
              <a:ext cx="245805" cy="245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 flipH="1">
              <a:off x="3631841" y="3068206"/>
              <a:ext cx="245805" cy="245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9" name="Left Brace 28"/>
            <p:cNvSpPr/>
            <p:nvPr/>
          </p:nvSpPr>
          <p:spPr>
            <a:xfrm rot="4837374">
              <a:off x="3649495" y="3149893"/>
              <a:ext cx="278918" cy="827804"/>
            </a:xfrm>
            <a:prstGeom prst="leftBrac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Left Brace 29"/>
            <p:cNvSpPr/>
            <p:nvPr/>
          </p:nvSpPr>
          <p:spPr>
            <a:xfrm rot="1276526">
              <a:off x="1507564" y="4113225"/>
              <a:ext cx="325209" cy="709972"/>
            </a:xfrm>
            <a:prstGeom prst="leftBrac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>
              <a:stCxn id="26" idx="0"/>
            </p:cNvCxnSpPr>
            <p:nvPr/>
          </p:nvCxnSpPr>
          <p:spPr>
            <a:xfrm flipH="1" flipV="1">
              <a:off x="4793297" y="5421001"/>
              <a:ext cx="80533" cy="741152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26" idx="0"/>
            </p:cNvCxnSpPr>
            <p:nvPr/>
          </p:nvCxnSpPr>
          <p:spPr>
            <a:xfrm flipV="1">
              <a:off x="4873830" y="5971639"/>
              <a:ext cx="177387" cy="190515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26" idx="0"/>
            </p:cNvCxnSpPr>
            <p:nvPr/>
          </p:nvCxnSpPr>
          <p:spPr>
            <a:xfrm flipH="1" flipV="1">
              <a:off x="4696443" y="5861762"/>
              <a:ext cx="177387" cy="300391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28575" y="25400"/>
            <a:ext cx="241747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9pPr>
          </a:lstStyle>
          <a:p>
            <a:r>
              <a:rPr lang="en-US" sz="3600" dirty="0" smtClean="0">
                <a:latin typeface="Arial" charset="0"/>
              </a:rPr>
              <a:t>Question 2</a:t>
            </a:r>
            <a:endParaRPr lang="en-US" sz="3200" dirty="0"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9491" y="671731"/>
            <a:ext cx="8877509" cy="3134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atin typeface="Arial"/>
                <a:cs typeface="Arial"/>
              </a:rPr>
              <a:t>Match the letters below to the following structures, letters may be used more than </a:t>
            </a:r>
            <a:r>
              <a:rPr lang="en-US" dirty="0" smtClean="0">
                <a:latin typeface="Arial"/>
                <a:cs typeface="Arial"/>
              </a:rPr>
              <a:t>once.</a:t>
            </a:r>
          </a:p>
          <a:p>
            <a:pPr>
              <a:lnSpc>
                <a:spcPct val="110000"/>
              </a:lnSpc>
            </a:pPr>
            <a:endParaRPr lang="en-US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dirty="0" smtClean="0">
                <a:latin typeface="Arial"/>
                <a:cs typeface="Arial"/>
              </a:rPr>
              <a:t>1.  Anterolateral system		5.  Lateral </a:t>
            </a:r>
            <a:r>
              <a:rPr lang="en-US" dirty="0">
                <a:latin typeface="Arial"/>
                <a:cs typeface="Arial"/>
              </a:rPr>
              <a:t>corticospinal tract</a:t>
            </a:r>
            <a:endParaRPr lang="en-US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dirty="0" smtClean="0">
                <a:latin typeface="Arial"/>
                <a:cs typeface="Arial"/>
              </a:rPr>
              <a:t>2.  Dorsal column				6.  Medial </a:t>
            </a:r>
            <a:r>
              <a:rPr lang="en-US" dirty="0">
                <a:latin typeface="Arial"/>
                <a:cs typeface="Arial"/>
              </a:rPr>
              <a:t>descending </a:t>
            </a:r>
            <a:r>
              <a:rPr lang="en-US" dirty="0" smtClean="0">
                <a:latin typeface="Arial"/>
                <a:cs typeface="Arial"/>
              </a:rPr>
              <a:t>system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latin typeface="Arial"/>
                <a:cs typeface="Arial"/>
              </a:rPr>
              <a:t>3.  Fasciculus </a:t>
            </a:r>
            <a:r>
              <a:rPr lang="en-US" dirty="0" err="1" smtClean="0">
                <a:latin typeface="Arial"/>
                <a:cs typeface="Arial"/>
              </a:rPr>
              <a:t>cuneatus</a:t>
            </a:r>
            <a:r>
              <a:rPr lang="en-US" dirty="0">
                <a:latin typeface="Arial"/>
                <a:cs typeface="Arial"/>
              </a:rPr>
              <a:t>		</a:t>
            </a:r>
            <a:r>
              <a:rPr lang="en-US" dirty="0" smtClean="0">
                <a:latin typeface="Arial"/>
                <a:cs typeface="Arial"/>
              </a:rPr>
              <a:t>7.  Spinocerebellar </a:t>
            </a:r>
            <a:r>
              <a:rPr lang="en-US" dirty="0">
                <a:latin typeface="Arial"/>
                <a:cs typeface="Arial"/>
              </a:rPr>
              <a:t>tracts</a:t>
            </a:r>
            <a:endParaRPr lang="en-US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dirty="0" smtClean="0">
                <a:latin typeface="Arial"/>
                <a:cs typeface="Arial"/>
              </a:rPr>
              <a:t>4.  Fasciculus gracilis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latin typeface="Arial"/>
                <a:cs typeface="Arial"/>
              </a:rPr>
              <a:t>	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Arial"/>
                <a:cs typeface="Arial"/>
              </a:rPr>
              <a:t>		</a:t>
            </a:r>
          </a:p>
          <a:p>
            <a:pPr>
              <a:lnSpc>
                <a:spcPct val="110000"/>
              </a:lnSpc>
            </a:pPr>
            <a:endParaRPr lang="en-US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2782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805351" y="2209799"/>
            <a:ext cx="7703649" cy="4495453"/>
            <a:chOff x="-355601" y="-254000"/>
            <a:chExt cx="9803607" cy="6606515"/>
          </a:xfrm>
        </p:grpSpPr>
        <p:pic>
          <p:nvPicPr>
            <p:cNvPr id="2" name="Picture 1" descr="Tracts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55601" y="-254000"/>
              <a:ext cx="9803607" cy="660651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flipH="1">
              <a:off x="216627" y="2082800"/>
              <a:ext cx="3548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 flipH="1">
              <a:off x="3124928" y="1549400"/>
              <a:ext cx="316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B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flipH="1">
              <a:off x="7023828" y="2496066"/>
              <a:ext cx="405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G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flipH="1">
              <a:off x="1842228" y="3771900"/>
              <a:ext cx="316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E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 flipH="1">
              <a:off x="4649291" y="5074166"/>
              <a:ext cx="4572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 flipH="1">
              <a:off x="3975828" y="1473200"/>
              <a:ext cx="316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 flipH="1">
              <a:off x="3277328" y="558800"/>
              <a:ext cx="316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18" name="Left Brace 17"/>
            <p:cNvSpPr/>
            <p:nvPr/>
          </p:nvSpPr>
          <p:spPr>
            <a:xfrm rot="4837374">
              <a:off x="3270250" y="636488"/>
              <a:ext cx="419100" cy="1066800"/>
            </a:xfrm>
            <a:prstGeom prst="leftBrac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Left Brace 18"/>
            <p:cNvSpPr/>
            <p:nvPr/>
          </p:nvSpPr>
          <p:spPr>
            <a:xfrm rot="1276526">
              <a:off x="539750" y="1995458"/>
              <a:ext cx="419100" cy="1066800"/>
            </a:xfrm>
            <a:prstGeom prst="leftBrac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/>
            <p:cNvCxnSpPr>
              <a:stCxn id="11" idx="0"/>
            </p:cNvCxnSpPr>
            <p:nvPr/>
          </p:nvCxnSpPr>
          <p:spPr>
            <a:xfrm flipH="1" flipV="1">
              <a:off x="4774108" y="3960515"/>
              <a:ext cx="103784" cy="1113651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11" idx="0"/>
            </p:cNvCxnSpPr>
            <p:nvPr/>
          </p:nvCxnSpPr>
          <p:spPr>
            <a:xfrm flipV="1">
              <a:off x="4877892" y="4787900"/>
              <a:ext cx="228601" cy="28626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1" idx="0"/>
            </p:cNvCxnSpPr>
            <p:nvPr/>
          </p:nvCxnSpPr>
          <p:spPr>
            <a:xfrm flipH="1" flipV="1">
              <a:off x="4649291" y="4622800"/>
              <a:ext cx="228601" cy="45136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28575" y="25400"/>
            <a:ext cx="196773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9pPr>
          </a:lstStyle>
          <a:p>
            <a:r>
              <a:rPr lang="en-US" sz="3600" dirty="0" smtClean="0">
                <a:latin typeface="Arial" charset="0"/>
              </a:rPr>
              <a:t>Answers</a:t>
            </a:r>
            <a:endParaRPr lang="en-US" sz="3200" dirty="0"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1320800"/>
            <a:ext cx="68499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1.  E</a:t>
            </a:r>
          </a:p>
          <a:p>
            <a:r>
              <a:rPr lang="en-US" dirty="0" smtClean="0">
                <a:latin typeface="Arial"/>
                <a:cs typeface="Arial"/>
              </a:rPr>
              <a:t>2.  A</a:t>
            </a:r>
          </a:p>
          <a:p>
            <a:r>
              <a:rPr lang="en-US" dirty="0" smtClean="0">
                <a:latin typeface="Arial"/>
                <a:cs typeface="Arial"/>
              </a:rPr>
              <a:t>3.  B</a:t>
            </a:r>
          </a:p>
          <a:p>
            <a:r>
              <a:rPr lang="en-US" dirty="0" smtClean="0">
                <a:latin typeface="Arial"/>
                <a:cs typeface="Arial"/>
              </a:rPr>
              <a:t>4.  C</a:t>
            </a:r>
          </a:p>
          <a:p>
            <a:r>
              <a:rPr lang="en-US" dirty="0" smtClean="0">
                <a:latin typeface="Arial"/>
                <a:cs typeface="Arial"/>
              </a:rPr>
              <a:t>5.  G</a:t>
            </a:r>
          </a:p>
          <a:p>
            <a:r>
              <a:rPr lang="en-US" dirty="0" smtClean="0">
                <a:latin typeface="Arial"/>
                <a:cs typeface="Arial"/>
              </a:rPr>
              <a:t>6.  F</a:t>
            </a:r>
          </a:p>
          <a:p>
            <a:r>
              <a:rPr lang="en-US" dirty="0" smtClean="0">
                <a:latin typeface="Arial"/>
                <a:cs typeface="Arial"/>
              </a:rPr>
              <a:t>7.  D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2782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 4.4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073" y="88900"/>
            <a:ext cx="4251926" cy="6553200"/>
          </a:xfrm>
          <a:prstGeom prst="rect">
            <a:avLst/>
          </a:prstGeom>
        </p:spPr>
      </p:pic>
      <p:pic>
        <p:nvPicPr>
          <p:cNvPr id="3" name="Picture 2" descr="Figure 4.4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827" y="3171557"/>
            <a:ext cx="2468893" cy="30133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9426" y="744835"/>
            <a:ext cx="5674473" cy="2423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latin typeface="Arial"/>
                <a:cs typeface="Arial"/>
              </a:rPr>
              <a:t>The spinal cord begins at the base of the brain stem and continues within the vertebral column to ~ L</a:t>
            </a:r>
            <a:r>
              <a:rPr lang="en-US" baseline="-25000" dirty="0" smtClean="0">
                <a:latin typeface="Arial"/>
                <a:cs typeface="Arial"/>
              </a:rPr>
              <a:t>1.</a:t>
            </a:r>
          </a:p>
          <a:p>
            <a:pPr>
              <a:lnSpc>
                <a:spcPct val="110000"/>
              </a:lnSpc>
            </a:pPr>
            <a:endParaRPr lang="en-US" baseline="-25000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dirty="0" smtClean="0">
                <a:latin typeface="Arial"/>
                <a:cs typeface="Arial"/>
              </a:rPr>
              <a:t>The spinal cord is covered by the same three meningeal layers as the brain.</a:t>
            </a:r>
          </a:p>
          <a:p>
            <a:pPr>
              <a:lnSpc>
                <a:spcPct val="110000"/>
              </a:lnSpc>
            </a:pPr>
            <a:endParaRPr lang="en-US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dirty="0" smtClean="0">
                <a:latin typeface="Arial"/>
                <a:cs typeface="Arial"/>
              </a:rPr>
              <a:t>The </a:t>
            </a:r>
            <a:r>
              <a:rPr lang="en-US" dirty="0" err="1" smtClean="0">
                <a:latin typeface="Arial"/>
                <a:cs typeface="Arial"/>
              </a:rPr>
              <a:t>dura</a:t>
            </a:r>
            <a:r>
              <a:rPr lang="en-US" dirty="0" smtClean="0">
                <a:latin typeface="Arial"/>
                <a:cs typeface="Arial"/>
              </a:rPr>
              <a:t> mater extends beyond the end of the spinal cord and forms the </a:t>
            </a:r>
            <a:r>
              <a:rPr lang="en-US" dirty="0" err="1" smtClean="0">
                <a:latin typeface="Arial"/>
                <a:cs typeface="Arial"/>
              </a:rPr>
              <a:t>dural</a:t>
            </a:r>
            <a:r>
              <a:rPr lang="en-US" dirty="0" smtClean="0">
                <a:latin typeface="Arial"/>
                <a:cs typeface="Arial"/>
              </a:rPr>
              <a:t> sac.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62671" y="3441700"/>
            <a:ext cx="1339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Dura mater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0400" y="5301734"/>
            <a:ext cx="1493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Dural sheath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3962400" y="3811032"/>
            <a:ext cx="929673" cy="11292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866900" y="5301734"/>
            <a:ext cx="520700" cy="1465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110999" y="38597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6921500" y="4114800"/>
            <a:ext cx="1189499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45400" y="4737100"/>
            <a:ext cx="104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Dural sac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7048500" y="4940300"/>
            <a:ext cx="5969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8575" y="25400"/>
            <a:ext cx="25969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9pPr>
          </a:lstStyle>
          <a:p>
            <a:r>
              <a:rPr lang="en-US" sz="3600" dirty="0" smtClean="0">
                <a:latin typeface="Arial" charset="0"/>
              </a:rPr>
              <a:t>Spinal Cord</a:t>
            </a:r>
            <a:endParaRPr lang="en-US" sz="3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340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2" descr="Martin 3-4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914400"/>
            <a:ext cx="594360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0" name="Line 3"/>
          <p:cNvSpPr>
            <a:spLocks noChangeShapeType="1"/>
          </p:cNvSpPr>
          <p:nvPr/>
        </p:nvSpPr>
        <p:spPr bwMode="auto">
          <a:xfrm flipV="1">
            <a:off x="4114800" y="1676400"/>
            <a:ext cx="1219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1" name="Line 4"/>
          <p:cNvSpPr>
            <a:spLocks noChangeShapeType="1"/>
          </p:cNvSpPr>
          <p:nvPr/>
        </p:nvSpPr>
        <p:spPr bwMode="auto">
          <a:xfrm>
            <a:off x="4114800" y="3048000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2" name="Line 5"/>
          <p:cNvSpPr>
            <a:spLocks noChangeShapeType="1"/>
          </p:cNvSpPr>
          <p:nvPr/>
        </p:nvSpPr>
        <p:spPr bwMode="auto">
          <a:xfrm>
            <a:off x="4114800" y="4038600"/>
            <a:ext cx="1295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3" name="Line 6"/>
          <p:cNvSpPr>
            <a:spLocks noChangeShapeType="1"/>
          </p:cNvSpPr>
          <p:nvPr/>
        </p:nvSpPr>
        <p:spPr bwMode="auto">
          <a:xfrm>
            <a:off x="4114800" y="5334000"/>
            <a:ext cx="1219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4" name="Text Box 7"/>
          <p:cNvSpPr txBox="1">
            <a:spLocks noChangeArrowheads="1"/>
          </p:cNvSpPr>
          <p:nvPr/>
        </p:nvSpPr>
        <p:spPr bwMode="auto">
          <a:xfrm>
            <a:off x="2897188" y="2743200"/>
            <a:ext cx="11684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/>
              <a:t>cervical</a:t>
            </a:r>
          </a:p>
          <a:p>
            <a:pPr algn="ctr"/>
            <a:r>
              <a:rPr lang="en-US" sz="1400"/>
              <a:t>enlargement</a:t>
            </a:r>
            <a:endParaRPr lang="en-US" sz="1200"/>
          </a:p>
        </p:txBody>
      </p:sp>
      <p:sp>
        <p:nvSpPr>
          <p:cNvPr id="27655" name="Text Box 8"/>
          <p:cNvSpPr txBox="1">
            <a:spLocks noChangeArrowheads="1"/>
          </p:cNvSpPr>
          <p:nvPr/>
        </p:nvSpPr>
        <p:spPr bwMode="auto">
          <a:xfrm>
            <a:off x="2819400" y="4953000"/>
            <a:ext cx="1198563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/>
              <a:t>lumbo-sacral</a:t>
            </a:r>
          </a:p>
          <a:p>
            <a:r>
              <a:rPr lang="en-US" sz="1400"/>
              <a:t>enlargement</a:t>
            </a:r>
          </a:p>
        </p:txBody>
      </p:sp>
      <p:sp>
        <p:nvSpPr>
          <p:cNvPr id="27657" name="Text Box 10"/>
          <p:cNvSpPr txBox="1">
            <a:spLocks noChangeArrowheads="1"/>
          </p:cNvSpPr>
          <p:nvPr/>
        </p:nvSpPr>
        <p:spPr bwMode="auto">
          <a:xfrm>
            <a:off x="4114800" y="2541588"/>
            <a:ext cx="973138" cy="370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/>
              <a:t>cervical</a:t>
            </a:r>
          </a:p>
          <a:p>
            <a:endParaRPr lang="en-US" sz="1400"/>
          </a:p>
          <a:p>
            <a:endParaRPr lang="en-US" sz="1400"/>
          </a:p>
          <a:p>
            <a:endParaRPr lang="en-US" sz="1400"/>
          </a:p>
          <a:p>
            <a:r>
              <a:rPr lang="en-US" sz="1400"/>
              <a:t>thoracic</a:t>
            </a:r>
          </a:p>
          <a:p>
            <a:endParaRPr lang="en-US" sz="1400"/>
          </a:p>
          <a:p>
            <a:endParaRPr lang="en-US" sz="1400"/>
          </a:p>
          <a:p>
            <a:endParaRPr lang="en-US" sz="1400"/>
          </a:p>
          <a:p>
            <a:endParaRPr lang="en-US" sz="1400"/>
          </a:p>
          <a:p>
            <a:endParaRPr lang="en-US" sz="1400"/>
          </a:p>
          <a:p>
            <a:endParaRPr lang="en-US" sz="1400"/>
          </a:p>
          <a:p>
            <a:r>
              <a:rPr lang="en-US" sz="1400"/>
              <a:t>lumbar</a:t>
            </a:r>
          </a:p>
          <a:p>
            <a:endParaRPr lang="en-US" sz="1400"/>
          </a:p>
          <a:p>
            <a:endParaRPr lang="en-US" sz="1400"/>
          </a:p>
          <a:p>
            <a:endParaRPr lang="en-US" sz="1400"/>
          </a:p>
          <a:p>
            <a:r>
              <a:rPr lang="en-US" sz="1400"/>
              <a:t>sacral</a:t>
            </a:r>
          </a:p>
          <a:p>
            <a:r>
              <a:rPr lang="en-US" sz="1400"/>
              <a:t>coccygeal</a:t>
            </a:r>
            <a:endParaRPr lang="en-US" sz="1000"/>
          </a:p>
        </p:txBody>
      </p:sp>
      <p:sp>
        <p:nvSpPr>
          <p:cNvPr id="27658" name="Text Box 11"/>
          <p:cNvSpPr txBox="1">
            <a:spLocks noChangeArrowheads="1"/>
          </p:cNvSpPr>
          <p:nvPr/>
        </p:nvSpPr>
        <p:spPr bwMode="auto">
          <a:xfrm>
            <a:off x="1828800" y="4572000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/>
              <a:t>L2</a:t>
            </a:r>
          </a:p>
        </p:txBody>
      </p:sp>
      <p:sp>
        <p:nvSpPr>
          <p:cNvPr id="27659" name="Text Box 13"/>
          <p:cNvSpPr txBox="1">
            <a:spLocks noChangeArrowheads="1"/>
          </p:cNvSpPr>
          <p:nvPr/>
        </p:nvSpPr>
        <p:spPr bwMode="auto">
          <a:xfrm>
            <a:off x="457200" y="4038600"/>
            <a:ext cx="1660525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Conus Medullaris</a:t>
            </a:r>
            <a:endParaRPr lang="en-US" sz="1400"/>
          </a:p>
          <a:p>
            <a:r>
              <a:rPr lang="en-US" sz="1400"/>
              <a:t>at L1-L2 </a:t>
            </a:r>
          </a:p>
          <a:p>
            <a:r>
              <a:rPr lang="en-US" sz="1400"/>
              <a:t>vertebral level</a:t>
            </a:r>
          </a:p>
          <a:p>
            <a:r>
              <a:rPr lang="en-US" sz="1400"/>
              <a:t>in the adult</a:t>
            </a:r>
          </a:p>
        </p:txBody>
      </p:sp>
      <p:sp>
        <p:nvSpPr>
          <p:cNvPr id="27660" name="Line 14"/>
          <p:cNvSpPr>
            <a:spLocks noChangeShapeType="1"/>
          </p:cNvSpPr>
          <p:nvPr/>
        </p:nvSpPr>
        <p:spPr bwMode="auto">
          <a:xfrm>
            <a:off x="1676400" y="4419600"/>
            <a:ext cx="457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1" name="Text Box 15"/>
          <p:cNvSpPr txBox="1">
            <a:spLocks noChangeArrowheads="1"/>
          </p:cNvSpPr>
          <p:nvPr/>
        </p:nvSpPr>
        <p:spPr bwMode="auto">
          <a:xfrm>
            <a:off x="7832725" y="1127125"/>
            <a:ext cx="184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1000"/>
          </a:p>
        </p:txBody>
      </p:sp>
      <p:sp>
        <p:nvSpPr>
          <p:cNvPr id="27662" name="Oval 16"/>
          <p:cNvSpPr>
            <a:spLocks noChangeArrowheads="1"/>
          </p:cNvSpPr>
          <p:nvPr/>
        </p:nvSpPr>
        <p:spPr bwMode="auto">
          <a:xfrm>
            <a:off x="2057400" y="4876800"/>
            <a:ext cx="1524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3" name="Line 17"/>
          <p:cNvSpPr>
            <a:spLocks noChangeShapeType="1"/>
          </p:cNvSpPr>
          <p:nvPr/>
        </p:nvSpPr>
        <p:spPr bwMode="auto">
          <a:xfrm flipH="1">
            <a:off x="1371600" y="4953000"/>
            <a:ext cx="685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4" name="Text Box 18"/>
          <p:cNvSpPr txBox="1">
            <a:spLocks noChangeArrowheads="1"/>
          </p:cNvSpPr>
          <p:nvPr/>
        </p:nvSpPr>
        <p:spPr bwMode="auto">
          <a:xfrm>
            <a:off x="457200" y="5105400"/>
            <a:ext cx="136525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 dirty="0" err="1"/>
              <a:t>Cauda</a:t>
            </a:r>
            <a:r>
              <a:rPr lang="en-US" sz="1400" b="1" dirty="0"/>
              <a:t> </a:t>
            </a:r>
            <a:r>
              <a:rPr lang="en-US" sz="1400" b="1" dirty="0" err="1"/>
              <a:t>Equina</a:t>
            </a:r>
            <a:endParaRPr lang="en-US" sz="1400" dirty="0"/>
          </a:p>
          <a:p>
            <a:r>
              <a:rPr lang="en-US" sz="1400" dirty="0"/>
              <a:t>from L2  </a:t>
            </a:r>
          </a:p>
          <a:p>
            <a:r>
              <a:rPr lang="en-US" sz="1400" dirty="0"/>
              <a:t>into the sacral </a:t>
            </a:r>
          </a:p>
          <a:p>
            <a:r>
              <a:rPr lang="en-US" sz="1400" dirty="0"/>
              <a:t>canal</a:t>
            </a:r>
            <a:endParaRPr lang="en-US" sz="1000" dirty="0"/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28575" y="25400"/>
            <a:ext cx="575372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9pPr>
          </a:lstStyle>
          <a:p>
            <a:r>
              <a:rPr lang="en-US" sz="3600" dirty="0" smtClean="0">
                <a:latin typeface="Arial" charset="0"/>
              </a:rPr>
              <a:t>Regions and Enlargements</a:t>
            </a:r>
            <a:endParaRPr lang="en-US" sz="3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815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61" name="Text Box 15"/>
          <p:cNvSpPr txBox="1">
            <a:spLocks noChangeArrowheads="1"/>
          </p:cNvSpPr>
          <p:nvPr/>
        </p:nvSpPr>
        <p:spPr bwMode="auto">
          <a:xfrm>
            <a:off x="7832725" y="1127125"/>
            <a:ext cx="184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1000"/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28575" y="25400"/>
            <a:ext cx="403397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9pPr>
          </a:lstStyle>
          <a:p>
            <a:r>
              <a:rPr lang="en-US" sz="3600" dirty="0" smtClean="0">
                <a:latin typeface="Arial" charset="0"/>
              </a:rPr>
              <a:t>Spinal Cord In Situ</a:t>
            </a:r>
            <a:endParaRPr lang="en-US" sz="3200" dirty="0">
              <a:latin typeface="Arial" charset="0"/>
            </a:endParaRPr>
          </a:p>
        </p:txBody>
      </p:sp>
      <p:pic>
        <p:nvPicPr>
          <p:cNvPr id="2" name="Picture 1" descr="spinal cord rea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4315968" cy="4230624"/>
          </a:xfrm>
          <a:prstGeom prst="rect">
            <a:avLst/>
          </a:prstGeom>
        </p:spPr>
      </p:pic>
      <p:pic>
        <p:nvPicPr>
          <p:cNvPr id="3" name="Picture 2" descr="spinal nerv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152" y="342900"/>
            <a:ext cx="4498848" cy="6324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575" y="1945164"/>
            <a:ext cx="1279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Dorsal horn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68300" y="5957848"/>
            <a:ext cx="1370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Ventral horn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533488" y="1415534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Dorsal funiculus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611095" y="2695059"/>
            <a:ext cx="1034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Lateral</a:t>
            </a:r>
          </a:p>
          <a:p>
            <a:r>
              <a:rPr lang="en-US" dirty="0" smtClean="0"/>
              <a:t>funiculus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071227" y="5957848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Ventral funiculus</a:t>
            </a:r>
            <a:endParaRPr lang="en-US" dirty="0"/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>
            <a:off x="668403" y="2314496"/>
            <a:ext cx="969897" cy="1393904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1968500" y="1769944"/>
            <a:ext cx="280168" cy="1227256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48668" y="1784866"/>
            <a:ext cx="240532" cy="1556524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048539" y="4064000"/>
            <a:ext cx="589761" cy="1906548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1841500" y="4546600"/>
            <a:ext cx="939801" cy="1423948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2387601" y="4546600"/>
            <a:ext cx="393700" cy="1411248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3" idx="1"/>
          </p:cNvCxnSpPr>
          <p:nvPr/>
        </p:nvCxnSpPr>
        <p:spPr>
          <a:xfrm flipH="1">
            <a:off x="2875666" y="3018225"/>
            <a:ext cx="735429" cy="975151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997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1895" y="745003"/>
            <a:ext cx="8544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The cervical spinal cord is characterized by the cervical enlargement and a relatively large amount of white matter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8575" y="25400"/>
            <a:ext cx="25969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9pPr>
          </a:lstStyle>
          <a:p>
            <a:r>
              <a:rPr lang="en-US" sz="3600" dirty="0" smtClean="0">
                <a:latin typeface="Arial" charset="0"/>
              </a:rPr>
              <a:t>Spinal Cord</a:t>
            </a:r>
            <a:endParaRPr lang="en-US" sz="3200" dirty="0">
              <a:latin typeface="Arial" charset="0"/>
            </a:endParaRPr>
          </a:p>
        </p:txBody>
      </p:sp>
      <p:pic>
        <p:nvPicPr>
          <p:cNvPr id="5" name="Picture 4" descr="Cerv SC Bar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1476923"/>
            <a:ext cx="8658225" cy="532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40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2101" y="831355"/>
            <a:ext cx="8470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The thoracic spinal cord has less gray matter and the </a:t>
            </a:r>
            <a:r>
              <a:rPr lang="en-US" dirty="0" err="1" smtClean="0">
                <a:latin typeface="Arial"/>
                <a:cs typeface="Arial"/>
              </a:rPr>
              <a:t>intermediolateral</a:t>
            </a:r>
            <a:r>
              <a:rPr lang="en-US" dirty="0" smtClean="0">
                <a:latin typeface="Arial"/>
                <a:cs typeface="Arial"/>
              </a:rPr>
              <a:t> (IML) cell column is visible.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8575" y="25400"/>
            <a:ext cx="25969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9pPr>
          </a:lstStyle>
          <a:p>
            <a:r>
              <a:rPr lang="en-US" sz="3600" dirty="0" smtClean="0">
                <a:latin typeface="Arial" charset="0"/>
              </a:rPr>
              <a:t>Spinal Cord</a:t>
            </a:r>
            <a:endParaRPr lang="en-US" sz="3200" dirty="0">
              <a:latin typeface="Arial" charset="0"/>
            </a:endParaRPr>
          </a:p>
        </p:txBody>
      </p:sp>
      <p:pic>
        <p:nvPicPr>
          <p:cNvPr id="6" name="Picture 5" descr="Thoracic SC Bar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1443693"/>
            <a:ext cx="8039100" cy="53266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86600" y="523240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340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3495" y="901700"/>
            <a:ext cx="8544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The lumbar spinal cord is characterized by the lumbar enlargement and a relatively small amount of white matter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8575" y="25400"/>
            <a:ext cx="25969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9pPr>
          </a:lstStyle>
          <a:p>
            <a:r>
              <a:rPr lang="en-US" sz="3600" dirty="0" smtClean="0">
                <a:latin typeface="Arial" charset="0"/>
              </a:rPr>
              <a:t>Spinal Cord</a:t>
            </a:r>
            <a:endParaRPr lang="en-US" sz="3200" dirty="0">
              <a:latin typeface="Arial" charset="0"/>
            </a:endParaRPr>
          </a:p>
        </p:txBody>
      </p:sp>
      <p:pic>
        <p:nvPicPr>
          <p:cNvPr id="5" name="Picture 4" descr="Sacral SC Bar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736064"/>
            <a:ext cx="8204200" cy="491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40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act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"/>
            <a:ext cx="9144000" cy="6162015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3822700" y="1993900"/>
            <a:ext cx="228600" cy="622300"/>
          </a:xfrm>
          <a:custGeom>
            <a:avLst/>
            <a:gdLst>
              <a:gd name="connsiteX0" fmla="*/ 0 w 228600"/>
              <a:gd name="connsiteY0" fmla="*/ 0 h 622300"/>
              <a:gd name="connsiteX1" fmla="*/ 76200 w 228600"/>
              <a:gd name="connsiteY1" fmla="*/ 88900 h 622300"/>
              <a:gd name="connsiteX2" fmla="*/ 88900 w 228600"/>
              <a:gd name="connsiteY2" fmla="*/ 266700 h 622300"/>
              <a:gd name="connsiteX3" fmla="*/ 88900 w 228600"/>
              <a:gd name="connsiteY3" fmla="*/ 266700 h 622300"/>
              <a:gd name="connsiteX4" fmla="*/ 177800 w 228600"/>
              <a:gd name="connsiteY4" fmla="*/ 457200 h 622300"/>
              <a:gd name="connsiteX5" fmla="*/ 177800 w 228600"/>
              <a:gd name="connsiteY5" fmla="*/ 457200 h 622300"/>
              <a:gd name="connsiteX6" fmla="*/ 228600 w 228600"/>
              <a:gd name="connsiteY6" fmla="*/ 622300 h 622300"/>
              <a:gd name="connsiteX7" fmla="*/ 228600 w 228600"/>
              <a:gd name="connsiteY7" fmla="*/ 622300 h 62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8600" h="622300">
                <a:moveTo>
                  <a:pt x="0" y="0"/>
                </a:moveTo>
                <a:lnTo>
                  <a:pt x="76200" y="88900"/>
                </a:lnTo>
                <a:lnTo>
                  <a:pt x="88900" y="266700"/>
                </a:lnTo>
                <a:lnTo>
                  <a:pt x="88900" y="266700"/>
                </a:lnTo>
                <a:lnTo>
                  <a:pt x="177800" y="457200"/>
                </a:lnTo>
                <a:lnTo>
                  <a:pt x="177800" y="457200"/>
                </a:lnTo>
                <a:lnTo>
                  <a:pt x="228600" y="622300"/>
                </a:lnTo>
                <a:lnTo>
                  <a:pt x="228600" y="622300"/>
                </a:lnTo>
              </a:path>
            </a:pathLst>
          </a:custGeom>
          <a:ln>
            <a:solidFill>
              <a:srgbClr val="FFFF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073636" y="230202"/>
            <a:ext cx="1666242" cy="881855"/>
            <a:chOff x="1676400" y="5569745"/>
            <a:chExt cx="1666242" cy="881855"/>
          </a:xfrm>
        </p:grpSpPr>
        <p:sp>
          <p:nvSpPr>
            <p:cNvPr id="4" name="TextBox 3"/>
            <p:cNvSpPr txBox="1"/>
            <p:nvPr/>
          </p:nvSpPr>
          <p:spPr>
            <a:xfrm>
              <a:off x="2209800" y="5569745"/>
              <a:ext cx="113284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/>
                  <a:cs typeface="Arial"/>
                </a:rPr>
                <a:t>Ascending</a:t>
              </a:r>
            </a:p>
            <a:p>
              <a:endParaRPr lang="en-US" sz="1400" dirty="0">
                <a:latin typeface="Arial"/>
                <a:cs typeface="Arial"/>
              </a:endParaRPr>
            </a:p>
            <a:p>
              <a:r>
                <a:rPr lang="en-US" sz="1400" dirty="0" smtClean="0">
                  <a:latin typeface="Arial"/>
                  <a:cs typeface="Arial"/>
                </a:rPr>
                <a:t>Descending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76400" y="5626100"/>
              <a:ext cx="330200" cy="304800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/>
                <a:cs typeface="Arial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676400" y="6146800"/>
              <a:ext cx="330200" cy="3048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/>
                <a:cs typeface="Arial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99562" y="1080988"/>
            <a:ext cx="883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Arial"/>
                <a:cs typeface="Arial"/>
              </a:rPr>
              <a:t>Cuneate</a:t>
            </a:r>
            <a:endParaRPr lang="en-US" sz="1400" dirty="0">
              <a:latin typeface="Arial"/>
              <a:cs typeface="Arial"/>
            </a:endParaRPr>
          </a:p>
          <a:p>
            <a:r>
              <a:rPr lang="en-US" sz="1400" dirty="0" err="1" smtClean="0">
                <a:latin typeface="Arial"/>
                <a:cs typeface="Arial"/>
              </a:rPr>
              <a:t>fasiculus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63713" y="1080988"/>
            <a:ext cx="883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Arial"/>
                <a:cs typeface="Arial"/>
              </a:rPr>
              <a:t>Gracile</a:t>
            </a:r>
            <a:endParaRPr lang="en-US" sz="1400" dirty="0">
              <a:latin typeface="Arial"/>
              <a:cs typeface="Arial"/>
            </a:endParaRPr>
          </a:p>
          <a:p>
            <a:r>
              <a:rPr lang="en-US" sz="1400" dirty="0" err="1" smtClean="0">
                <a:latin typeface="Arial"/>
                <a:cs typeface="Arial"/>
              </a:rPr>
              <a:t>fasiculus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100" y="2065298"/>
            <a:ext cx="192103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Arial"/>
                <a:cs typeface="Arial"/>
              </a:rPr>
              <a:t>Spinocerebellar</a:t>
            </a:r>
            <a:r>
              <a:rPr lang="en-US" sz="1400" dirty="0" smtClean="0">
                <a:latin typeface="Arial"/>
                <a:cs typeface="Arial"/>
              </a:rPr>
              <a:t> tracts</a:t>
            </a:r>
          </a:p>
          <a:p>
            <a:r>
              <a:rPr lang="en-US" sz="1400" dirty="0" smtClean="0">
                <a:latin typeface="Arial"/>
                <a:cs typeface="Arial"/>
              </a:rPr>
              <a:t>	Dorsal</a:t>
            </a:r>
          </a:p>
          <a:p>
            <a:r>
              <a:rPr lang="en-US" sz="1400" dirty="0">
                <a:latin typeface="Arial"/>
                <a:cs typeface="Arial"/>
              </a:rPr>
              <a:t>	</a:t>
            </a:r>
            <a:r>
              <a:rPr lang="en-US" sz="1400" dirty="0" smtClean="0">
                <a:latin typeface="Arial"/>
                <a:cs typeface="Arial"/>
              </a:rPr>
              <a:t>Ventral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1200" y="5232400"/>
            <a:ext cx="1821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Anterolateral system</a:t>
            </a:r>
            <a:endParaRPr lang="en-US" sz="1400" dirty="0">
              <a:latin typeface="Arial"/>
              <a:cs typeface="Arial"/>
            </a:endParaRPr>
          </a:p>
        </p:txBody>
      </p:sp>
      <p:cxnSp>
        <p:nvCxnSpPr>
          <p:cNvPr id="14" name="Straight Connector 13"/>
          <p:cNvCxnSpPr>
            <a:stCxn id="9" idx="2"/>
          </p:cNvCxnSpPr>
          <p:nvPr/>
        </p:nvCxnSpPr>
        <p:spPr>
          <a:xfrm>
            <a:off x="4305300" y="1604208"/>
            <a:ext cx="0" cy="389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8" idx="2"/>
          </p:cNvCxnSpPr>
          <p:nvPr/>
        </p:nvCxnSpPr>
        <p:spPr>
          <a:xfrm>
            <a:off x="3241149" y="1604208"/>
            <a:ext cx="22751" cy="554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168400" y="2476500"/>
            <a:ext cx="635000" cy="215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00100" y="2803962"/>
            <a:ext cx="469900" cy="828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Left Brace 25"/>
          <p:cNvSpPr/>
          <p:nvPr/>
        </p:nvSpPr>
        <p:spPr>
          <a:xfrm rot="5400000">
            <a:off x="3562350" y="318988"/>
            <a:ext cx="419100" cy="1066800"/>
          </a:xfrm>
          <a:prstGeom prst="leftBrac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035300" y="373393"/>
            <a:ext cx="1541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Dorsal Column</a:t>
            </a:r>
            <a:endParaRPr lang="en-US" sz="1600" dirty="0">
              <a:latin typeface="Arial"/>
              <a:cs typeface="Arial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1600200" y="4457700"/>
            <a:ext cx="596900" cy="7747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225343" y="1264166"/>
            <a:ext cx="19186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Lateral</a:t>
            </a:r>
          </a:p>
          <a:p>
            <a:r>
              <a:rPr lang="en-US" sz="1400" dirty="0" smtClean="0">
                <a:latin typeface="Arial"/>
                <a:cs typeface="Arial"/>
              </a:rPr>
              <a:t>Corticospinal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smtClean="0">
                <a:latin typeface="Arial"/>
                <a:cs typeface="Arial"/>
              </a:rPr>
              <a:t>tract (lateral descending system, control of distal muscles)</a:t>
            </a:r>
            <a:endParaRPr lang="en-US" sz="1400" dirty="0">
              <a:latin typeface="Arial"/>
              <a:cs typeface="Arial"/>
            </a:endParaRPr>
          </a:p>
        </p:txBody>
      </p:sp>
      <p:cxnSp>
        <p:nvCxnSpPr>
          <p:cNvPr id="37" name="Straight Connector 36"/>
          <p:cNvCxnSpPr>
            <a:stCxn id="30" idx="1"/>
          </p:cNvCxnSpPr>
          <p:nvPr/>
        </p:nvCxnSpPr>
        <p:spPr>
          <a:xfrm flipH="1">
            <a:off x="6853369" y="1848942"/>
            <a:ext cx="371974" cy="84345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682736" y="5707797"/>
            <a:ext cx="3567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Medial descending system</a:t>
            </a:r>
          </a:p>
          <a:p>
            <a:r>
              <a:rPr lang="en-US" sz="1400" dirty="0" smtClean="0">
                <a:latin typeface="Arial"/>
                <a:cs typeface="Arial"/>
              </a:rPr>
              <a:t>(multiple sources, control of axial muscles)</a:t>
            </a:r>
            <a:endParaRPr lang="en-US" sz="1400" dirty="0">
              <a:latin typeface="Arial"/>
              <a:cs typeface="Arial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4832870" y="5041901"/>
            <a:ext cx="513830" cy="6658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4746894" y="4330701"/>
            <a:ext cx="85976" cy="13770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4576908" y="4838700"/>
            <a:ext cx="255962" cy="869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 Box 5"/>
          <p:cNvSpPr txBox="1">
            <a:spLocks noChangeArrowheads="1"/>
          </p:cNvSpPr>
          <p:nvPr/>
        </p:nvSpPr>
        <p:spPr bwMode="auto">
          <a:xfrm>
            <a:off x="28575" y="25400"/>
            <a:ext cx="25969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9pPr>
          </a:lstStyle>
          <a:p>
            <a:r>
              <a:rPr lang="en-US" sz="3600" dirty="0" smtClean="0">
                <a:latin typeface="Arial" charset="0"/>
              </a:rPr>
              <a:t>Spinal Cord</a:t>
            </a:r>
            <a:endParaRPr lang="en-US" sz="3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340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 4.4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072" y="731320"/>
            <a:ext cx="4659728" cy="61266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83300" y="1168400"/>
            <a:ext cx="3212425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Dorsal (posterior)</a:t>
            </a: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dirty="0" smtClean="0">
                <a:latin typeface="Arial"/>
                <a:cs typeface="Arial"/>
              </a:rPr>
              <a:t>2 </a:t>
            </a:r>
            <a:r>
              <a:rPr lang="en-US" dirty="0">
                <a:latin typeface="Arial"/>
                <a:cs typeface="Arial"/>
              </a:rPr>
              <a:t>s</a:t>
            </a:r>
            <a:r>
              <a:rPr lang="en-US" dirty="0" smtClean="0">
                <a:latin typeface="Arial"/>
                <a:cs typeface="Arial"/>
              </a:rPr>
              <a:t>pinal arteries</a:t>
            </a: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dirty="0" smtClean="0">
                <a:latin typeface="Arial"/>
                <a:cs typeface="Arial"/>
              </a:rPr>
              <a:t>Source: Vertebral a. or</a:t>
            </a:r>
          </a:p>
          <a:p>
            <a:r>
              <a:rPr lang="en-US" dirty="0" smtClean="0">
                <a:latin typeface="Arial"/>
                <a:cs typeface="Arial"/>
              </a:rPr>
              <a:t>Posterior inferior cerebellar a.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8500" y="1422400"/>
            <a:ext cx="223767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Ventral (anterior)</a:t>
            </a: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dirty="0" smtClean="0">
                <a:latin typeface="Arial"/>
                <a:cs typeface="Arial"/>
              </a:rPr>
              <a:t>1 spinal artery</a:t>
            </a: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dirty="0" smtClean="0">
                <a:latin typeface="Arial"/>
                <a:cs typeface="Arial"/>
              </a:rPr>
              <a:t>Source: Vertebral a.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228" y="4978400"/>
            <a:ext cx="2590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Dorsal and ventral spinal arteries are supplemented by branches from the aorta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8575" y="25400"/>
            <a:ext cx="25969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Helvetica Neue Light" charset="0"/>
                <a:ea typeface="ＭＳ Ｐゴシック" charset="0"/>
              </a:defRPr>
            </a:lvl9pPr>
          </a:lstStyle>
          <a:p>
            <a:r>
              <a:rPr lang="en-US" sz="3600" dirty="0" smtClean="0">
                <a:latin typeface="Arial" charset="0"/>
              </a:rPr>
              <a:t>Spinal Cord</a:t>
            </a:r>
            <a:endParaRPr lang="en-US" sz="3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340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</TotalTime>
  <Words>444</Words>
  <Application>Microsoft Macintosh PowerPoint</Application>
  <PresentationFormat>On-screen Show (4:3)</PresentationFormat>
  <Paragraphs>156</Paragraphs>
  <Slides>14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Kelli A. Sullivan</dc:creator>
  <cp:lastModifiedBy>Kelli A. Sullivan</cp:lastModifiedBy>
  <cp:revision>25</cp:revision>
  <cp:lastPrinted>2017-02-28T16:39:37Z</cp:lastPrinted>
  <dcterms:created xsi:type="dcterms:W3CDTF">2017-02-07T14:29:13Z</dcterms:created>
  <dcterms:modified xsi:type="dcterms:W3CDTF">2018-03-13T14:37:36Z</dcterms:modified>
</cp:coreProperties>
</file>